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11"/>
  </p:notesMasterIdLst>
  <p:handoutMasterIdLst>
    <p:handoutMasterId r:id="rId12"/>
  </p:handoutMasterIdLst>
  <p:sldIdLst>
    <p:sldId id="256" r:id="rId3"/>
    <p:sldId id="311" r:id="rId4"/>
    <p:sldId id="303" r:id="rId5"/>
    <p:sldId id="312" r:id="rId6"/>
    <p:sldId id="313" r:id="rId7"/>
    <p:sldId id="314" r:id="rId8"/>
    <p:sldId id="315" r:id="rId9"/>
    <p:sldId id="316" r:id="rId10"/>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33" autoAdjust="0"/>
    <p:restoredTop sz="93381" autoAdjust="0"/>
  </p:normalViewPr>
  <p:slideViewPr>
    <p:cSldViewPr>
      <p:cViewPr varScale="1">
        <p:scale>
          <a:sx n="69" d="100"/>
          <a:sy n="69" d="100"/>
        </p:scale>
        <p:origin x="1422"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7/1/2016</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7/1/2016</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7.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smtClean="0"/>
              <a:t>Title of presentation here</a:t>
            </a:r>
            <a:endParaRPr lang="en-US" dirty="0"/>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smtClean="0"/>
              <a:t>Name(s) of presenter(s)</a:t>
            </a:r>
            <a:br>
              <a:rPr lang="en-US" dirty="0" smtClean="0"/>
            </a:br>
            <a:r>
              <a:rPr lang="en-US" dirty="0" smtClean="0"/>
              <a:t>Organizational affiliation</a:t>
            </a:r>
            <a:br>
              <a:rPr lang="en-US" dirty="0" smtClean="0"/>
            </a:br>
            <a:r>
              <a:rPr lang="en-US" dirty="0" smtClean="0"/>
              <a:t>Event name, place and dates</a:t>
            </a:r>
            <a:endParaRPr lang="en-US" dirty="0"/>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smtClean="0">
                <a:solidFill>
                  <a:srgbClr val="156734"/>
                </a:solidFill>
              </a:rPr>
              <a:t>Africa Research in Sustainable Intensification for the Next Generation</a:t>
            </a:r>
          </a:p>
          <a:p>
            <a:pPr algn="ctr"/>
            <a:r>
              <a:rPr lang="en-US" sz="4400" dirty="0" smtClean="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smtClean="0">
                  <a:latin typeface="+mj-lt"/>
                </a:rPr>
                <a:t>The presentation has a Creative Commons </a:t>
              </a:r>
              <a:r>
                <a:rPr lang="en-US" sz="900" i="1" dirty="0" err="1" smtClean="0">
                  <a:latin typeface="+mj-lt"/>
                </a:rPr>
                <a:t>licence</a:t>
              </a:r>
              <a:r>
                <a:rPr lang="en-US" sz="900" i="1" dirty="0" smtClean="0">
                  <a:latin typeface="+mj-lt"/>
                </a:rPr>
                <a:t>. You are free to re-use or distribute this work, provided credit is given to ILRI.</a:t>
              </a:r>
              <a:endParaRPr lang="en-US" sz="900" dirty="0" smtClean="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smtClean="0">
                <a:solidFill>
                  <a:srgbClr val="156734"/>
                </a:solidFill>
              </a:rPr>
              <a:t>Africa Research in Sustainable Intensification for the Next Generation</a:t>
            </a:r>
          </a:p>
          <a:p>
            <a:pPr algn="ctr"/>
            <a:r>
              <a:rPr lang="en-US" sz="4400" dirty="0" smtClean="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smtClean="0">
                  <a:latin typeface="+mj-lt"/>
                </a:rPr>
                <a:t>The presentation has a Creative Commons </a:t>
              </a:r>
              <a:r>
                <a:rPr lang="en-US" sz="900" i="1" dirty="0" err="1" smtClean="0">
                  <a:latin typeface="+mj-lt"/>
                </a:rPr>
                <a:t>licence</a:t>
              </a:r>
              <a:r>
                <a:rPr lang="en-US" sz="900" i="1" dirty="0" smtClean="0">
                  <a:latin typeface="+mj-lt"/>
                </a:rPr>
                <a:t>. You are free to re-use or distribute this work, provided credit is given to ILRI.</a:t>
              </a:r>
              <a:endParaRPr lang="en-US" sz="900" dirty="0" smtClean="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smtClean="0"/>
              <a:t>Title</a:t>
            </a:r>
            <a:endParaRPr lang="en-US" dirty="0"/>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smtClean="0"/>
              <a:t>For graphs</a:t>
            </a:r>
            <a:endParaRPr lang="en-US" dirty="0"/>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smtClean="0"/>
              <a:t> </a:t>
            </a:r>
            <a:endParaRPr lang="en-US" dirty="0"/>
          </a:p>
        </p:txBody>
      </p:sp>
    </p:spTree>
    <p:extLst>
      <p:ext uri="{BB962C8B-B14F-4D97-AF65-F5344CB8AC3E}">
        <p14:creationId xmlns:p14="http://schemas.microsoft.com/office/powerpoint/2010/main" val="100370343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smtClean="0"/>
              <a:t>For tables use this format</a:t>
            </a:r>
            <a:endParaRPr lang="en-US" dirty="0"/>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smtClean="0"/>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smtClean="0"/>
              <a:t>Title</a:t>
            </a:r>
            <a:endParaRPr lang="en-US" dirty="0"/>
          </a:p>
        </p:txBody>
      </p:sp>
    </p:spTree>
    <p:extLst>
      <p:ext uri="{BB962C8B-B14F-4D97-AF65-F5344CB8AC3E}">
        <p14:creationId xmlns:p14="http://schemas.microsoft.com/office/powerpoint/2010/main" val="4546620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smtClean="0"/>
              <a:t>For tables use this format</a:t>
            </a:r>
            <a:endParaRPr lang="en-US" dirty="0"/>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smtClean="0"/>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smtClean="0"/>
              <a:t>Title</a:t>
            </a:r>
            <a:endParaRPr lang="en-US" dirty="0"/>
          </a:p>
        </p:txBody>
      </p:sp>
    </p:spTree>
    <p:extLst>
      <p:ext uri="{BB962C8B-B14F-4D97-AF65-F5344CB8AC3E}">
        <p14:creationId xmlns:p14="http://schemas.microsoft.com/office/powerpoint/2010/main" val="149764855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686800" y="6400800"/>
            <a:ext cx="685800" cy="396240"/>
          </a:xfrm>
          <a:prstGeom prst="bracketPair">
            <a:avLst>
              <a:gd name="adj" fmla="val 17949"/>
            </a:avLst>
          </a:prstGeom>
        </p:spPr>
        <p:txBody>
          <a:bodyPr/>
          <a:lstStyle/>
          <a:p>
            <a:fld id="{47C198E2-3EBB-4273-84A1-D23D84FB3518}" type="slidenum">
              <a:rPr lang="en-US" smtClean="0"/>
              <a:pPr/>
              <a:t>‹#›</a:t>
            </a:fld>
            <a:endParaRPr lang="en-US" dirty="0"/>
          </a:p>
        </p:txBody>
      </p:sp>
      <p:sp>
        <p:nvSpPr>
          <p:cNvPr id="9" name="Text Placeholder 8"/>
          <p:cNvSpPr>
            <a:spLocks noGrp="1"/>
          </p:cNvSpPr>
          <p:nvPr>
            <p:ph type="body" sz="quarter" idx="12"/>
          </p:nvPr>
        </p:nvSpPr>
        <p:spPr>
          <a:xfrm>
            <a:off x="457200" y="2514600"/>
            <a:ext cx="7772400" cy="4038600"/>
          </a:xfrm>
          <a:prstGeom prst="rect">
            <a:avLst/>
          </a:prstGeom>
        </p:spPr>
        <p:txBody>
          <a:bodyPr/>
          <a:lstStyle>
            <a:lvl1pPr>
              <a:buClr>
                <a:srgbClr val="EC821C"/>
              </a:buClr>
              <a:defRPr sz="2800"/>
            </a:lvl1pPr>
            <a:lvl2pPr>
              <a:buClr>
                <a:srgbClr val="EC821C"/>
              </a:buClr>
              <a:defRPr sz="2800"/>
            </a:lvl2pPr>
            <a:lvl3pPr>
              <a:buClr>
                <a:srgbClr val="EC821C"/>
              </a:buClr>
              <a:defRPr sz="2400"/>
            </a:lvl3pPr>
            <a:lvl4pPr>
              <a:buClr>
                <a:srgbClr val="EC821C"/>
              </a:buClr>
              <a:defRPr sz="2000"/>
            </a:lvl4pPr>
            <a:lvl5pPr>
              <a:buClr>
                <a:srgbClr val="EC821C"/>
              </a:buCl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 Placeholder 9"/>
          <p:cNvSpPr>
            <a:spLocks noGrp="1"/>
          </p:cNvSpPr>
          <p:nvPr>
            <p:ph type="body" sz="quarter" idx="11" hasCustomPrompt="1"/>
          </p:nvPr>
        </p:nvSpPr>
        <p:spPr>
          <a:xfrm>
            <a:off x="457200" y="1295400"/>
            <a:ext cx="7620000" cy="1143000"/>
          </a:xfrm>
          <a:prstGeom prst="rect">
            <a:avLst/>
          </a:prstGeom>
        </p:spPr>
        <p:txBody>
          <a:bodyPr/>
          <a:lstStyle>
            <a:lvl1pPr marL="114300" indent="0" algn="l">
              <a:buNone/>
              <a:defRPr sz="4800"/>
            </a:lvl1pPr>
          </a:lstStyle>
          <a:p>
            <a:pPr lvl="0"/>
            <a:r>
              <a:rPr lang="en-US" dirty="0" smtClean="0"/>
              <a:t>Title of presentation here</a:t>
            </a:r>
            <a:endParaRPr lang="en-US" dirty="0"/>
          </a:p>
        </p:txBody>
      </p:sp>
    </p:spTree>
    <p:extLst>
      <p:ext uri="{BB962C8B-B14F-4D97-AF65-F5344CB8AC3E}">
        <p14:creationId xmlns:p14="http://schemas.microsoft.com/office/powerpoint/2010/main" val="78256120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For charts use this style </a:t>
            </a:r>
            <a:endParaRPr lang="en-US" dirty="0"/>
          </a:p>
        </p:txBody>
      </p:sp>
    </p:spTree>
    <p:extLst>
      <p:ext uri="{BB962C8B-B14F-4D97-AF65-F5344CB8AC3E}">
        <p14:creationId xmlns:p14="http://schemas.microsoft.com/office/powerpoint/2010/main" val="406544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smtClean="0"/>
              <a:t>Insert picture</a:t>
            </a:r>
            <a:endParaRPr lang="en-US" dirty="0"/>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 id="2147483682" r:id="rId6"/>
  </p:sldLayoutIdLst>
  <p:timing>
    <p:tnLst>
      <p:par>
        <p:cTn id="1" dur="indefinite" restart="never" nodeType="tmRoot"/>
      </p:par>
    </p:tnLst>
  </p:timing>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Insert picture</a:t>
            </a:r>
            <a:endParaRPr lang="en-US" dirty="0"/>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2.wmf"/><Relationship Id="rId5" Type="http://schemas.openxmlformats.org/officeDocument/2006/relationships/oleObject" Target="../embeddings/oleObject2.bin"/><Relationship Id="rId4" Type="http://schemas.openxmlformats.org/officeDocument/2006/relationships/image" Target="../media/image11.wmf"/></Relationships>
</file>

<file path=ppt/slides/_rels/slide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0" y="1447800"/>
            <a:ext cx="8763000" cy="1371600"/>
          </a:xfrm>
        </p:spPr>
        <p:txBody>
          <a:bodyPr/>
          <a:lstStyle/>
          <a:p>
            <a:r>
              <a:rPr lang="en-US" sz="2800" b="1" dirty="0"/>
              <a:t>Farmers’ Willingness to Pay for Improved Agricultural Technologies: Results from Field Experiment </a:t>
            </a:r>
            <a:r>
              <a:rPr lang="en-US" sz="2800" b="1" dirty="0" err="1" smtClean="0"/>
              <a:t>Babati</a:t>
            </a:r>
            <a:r>
              <a:rPr lang="en-US" sz="2800" b="1" dirty="0" smtClean="0"/>
              <a:t>,</a:t>
            </a:r>
            <a:r>
              <a:rPr lang="en-US" sz="2800" b="1" dirty="0" smtClean="0"/>
              <a:t> </a:t>
            </a:r>
            <a:r>
              <a:rPr lang="en-US" sz="2800" b="1" dirty="0"/>
              <a:t>Tanzania</a:t>
            </a:r>
          </a:p>
        </p:txBody>
      </p:sp>
      <p:sp>
        <p:nvSpPr>
          <p:cNvPr id="3" name="Text Placeholder 2"/>
          <p:cNvSpPr>
            <a:spLocks noGrp="1"/>
          </p:cNvSpPr>
          <p:nvPr>
            <p:ph type="body" sz="quarter" idx="12"/>
          </p:nvPr>
        </p:nvSpPr>
        <p:spPr>
          <a:xfrm>
            <a:off x="304800" y="3048000"/>
            <a:ext cx="8305800" cy="2819400"/>
          </a:xfrm>
        </p:spPr>
        <p:txBody>
          <a:bodyPr/>
          <a:lstStyle/>
          <a:p>
            <a:pPr marL="628650" indent="-514350"/>
            <a:endParaRPr lang="en-US" b="1" dirty="0" smtClean="0">
              <a:solidFill>
                <a:srgbClr val="FF0000"/>
              </a:solidFill>
            </a:endParaRPr>
          </a:p>
          <a:p>
            <a:r>
              <a:rPr lang="en-US" sz="2000" b="1" dirty="0"/>
              <a:t>Apurba Shee, Carlo Azzarri and Beliyou Haile </a:t>
            </a:r>
            <a:endParaRPr lang="en-US" sz="2000" b="1" dirty="0" smtClean="0"/>
          </a:p>
          <a:p>
            <a:endParaRPr lang="en-US" sz="2400" dirty="0"/>
          </a:p>
          <a:p>
            <a:pPr marL="628650" indent="-514350"/>
            <a:endParaRPr lang="en-US" b="1" dirty="0"/>
          </a:p>
          <a:p>
            <a:pPr marL="628650" indent="-514350"/>
            <a:r>
              <a:rPr lang="en-US" sz="2400" b="1" dirty="0"/>
              <a:t>AR-ESA Annual Meeting July 1 2016, Dar </a:t>
            </a:r>
            <a:r>
              <a:rPr lang="en-US" sz="2400" b="1" dirty="0" err="1"/>
              <a:t>es</a:t>
            </a:r>
            <a:r>
              <a:rPr lang="en-US" sz="2400" b="1" dirty="0"/>
              <a:t> Salaam</a:t>
            </a:r>
            <a:endParaRPr lang="en-US" i="1" dirty="0"/>
          </a:p>
        </p:txBody>
      </p:sp>
    </p:spTree>
    <p:extLst>
      <p:ext uri="{BB962C8B-B14F-4D97-AF65-F5344CB8AC3E}">
        <p14:creationId xmlns:p14="http://schemas.microsoft.com/office/powerpoint/2010/main" val="24390343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685800" y="2438400"/>
            <a:ext cx="7543800" cy="3124200"/>
          </a:xfrm>
        </p:spPr>
        <p:txBody>
          <a:bodyPr/>
          <a:lstStyle/>
          <a:p>
            <a:r>
              <a:rPr lang="en-US" dirty="0" smtClean="0"/>
              <a:t>Introduction and objective</a:t>
            </a:r>
          </a:p>
          <a:p>
            <a:r>
              <a:rPr lang="en-US" dirty="0" smtClean="0"/>
              <a:t>Experimental design and survey</a:t>
            </a:r>
          </a:p>
          <a:p>
            <a:r>
              <a:rPr lang="en-US" dirty="0" smtClean="0"/>
              <a:t>Econometric framework</a:t>
            </a:r>
          </a:p>
          <a:p>
            <a:r>
              <a:rPr lang="en-US" dirty="0" smtClean="0"/>
              <a:t>Empirical results</a:t>
            </a:r>
          </a:p>
          <a:p>
            <a:r>
              <a:rPr lang="en-US" dirty="0" smtClean="0"/>
              <a:t>Concluding comments</a:t>
            </a:r>
          </a:p>
          <a:p>
            <a:endParaRPr lang="en-US" dirty="0"/>
          </a:p>
        </p:txBody>
      </p:sp>
      <p:sp>
        <p:nvSpPr>
          <p:cNvPr id="3" name="Text Placeholder 2"/>
          <p:cNvSpPr>
            <a:spLocks noGrp="1"/>
          </p:cNvSpPr>
          <p:nvPr>
            <p:ph type="body" sz="quarter" idx="11"/>
          </p:nvPr>
        </p:nvSpPr>
        <p:spPr>
          <a:xfrm>
            <a:off x="457200" y="1295400"/>
            <a:ext cx="7620000" cy="762000"/>
          </a:xfrm>
        </p:spPr>
        <p:txBody>
          <a:bodyPr/>
          <a:lstStyle/>
          <a:p>
            <a:r>
              <a:rPr lang="en-US" sz="3200" dirty="0" smtClean="0"/>
              <a:t>Outline</a:t>
            </a:r>
            <a:endParaRPr lang="en-US" sz="3200" dirty="0"/>
          </a:p>
        </p:txBody>
      </p:sp>
    </p:spTree>
    <p:extLst>
      <p:ext uri="{BB962C8B-B14F-4D97-AF65-F5344CB8AC3E}">
        <p14:creationId xmlns:p14="http://schemas.microsoft.com/office/powerpoint/2010/main" val="38246210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47C198E2-3EBB-4273-84A1-D23D84FB3518}" type="slidenum">
              <a:rPr lang="en-US" smtClean="0"/>
              <a:pPr/>
              <a:t>3</a:t>
            </a:fld>
            <a:endParaRPr lang="en-US" dirty="0"/>
          </a:p>
        </p:txBody>
      </p:sp>
      <p:sp>
        <p:nvSpPr>
          <p:cNvPr id="4" name="Text Placeholder 2"/>
          <p:cNvSpPr>
            <a:spLocks noGrp="1"/>
          </p:cNvSpPr>
          <p:nvPr>
            <p:ph type="body" sz="quarter" idx="12"/>
          </p:nvPr>
        </p:nvSpPr>
        <p:spPr>
          <a:xfrm>
            <a:off x="381000" y="1219200"/>
            <a:ext cx="8534400" cy="685800"/>
          </a:xfrm>
        </p:spPr>
        <p:txBody>
          <a:bodyPr/>
          <a:lstStyle/>
          <a:p>
            <a:pPr marL="114300" indent="0">
              <a:buNone/>
            </a:pPr>
            <a:r>
              <a:rPr lang="en-US" b="1" dirty="0" smtClean="0"/>
              <a:t>Introduction and objective</a:t>
            </a:r>
            <a:endParaRPr lang="en-US" b="1" dirty="0"/>
          </a:p>
        </p:txBody>
      </p:sp>
      <p:sp>
        <p:nvSpPr>
          <p:cNvPr id="5" name="Text Placeholder 2"/>
          <p:cNvSpPr>
            <a:spLocks noGrp="1"/>
          </p:cNvSpPr>
          <p:nvPr>
            <p:ph type="body" sz="quarter" idx="12"/>
          </p:nvPr>
        </p:nvSpPr>
        <p:spPr>
          <a:xfrm>
            <a:off x="381000" y="1905000"/>
            <a:ext cx="8534400" cy="4724400"/>
          </a:xfrm>
        </p:spPr>
        <p:txBody>
          <a:bodyPr/>
          <a:lstStyle/>
          <a:p>
            <a:r>
              <a:rPr lang="en-US" sz="2400" dirty="0" smtClean="0"/>
              <a:t>Promotion of sustainable </a:t>
            </a:r>
            <a:r>
              <a:rPr lang="en-US" sz="2400" dirty="0"/>
              <a:t>intensification of </a:t>
            </a:r>
            <a:r>
              <a:rPr lang="en-US" sz="2400" dirty="0" smtClean="0"/>
              <a:t>agriculture, </a:t>
            </a:r>
            <a:r>
              <a:rPr lang="en-US" sz="2400" dirty="0"/>
              <a:t>introduces improved technologies </a:t>
            </a:r>
            <a:r>
              <a:rPr lang="en-US" sz="2400" dirty="0" smtClean="0"/>
              <a:t>such as </a:t>
            </a:r>
            <a:r>
              <a:rPr lang="en-US" sz="2400" dirty="0"/>
              <a:t>improved seeds and </a:t>
            </a:r>
            <a:r>
              <a:rPr lang="en-US" sz="2400" dirty="0" smtClean="0"/>
              <a:t>fertilizers </a:t>
            </a:r>
          </a:p>
          <a:p>
            <a:r>
              <a:rPr lang="en-US" sz="2400" dirty="0"/>
              <a:t>But it is not clear whether small holder farmers would be willing to pay for these technologies, and what factors determine their informed demand for </a:t>
            </a:r>
            <a:r>
              <a:rPr lang="en-US" sz="2400" dirty="0" smtClean="0"/>
              <a:t>technologies</a:t>
            </a:r>
          </a:p>
          <a:p>
            <a:r>
              <a:rPr lang="en-US" sz="2400" dirty="0"/>
              <a:t>This study elicits willingness to pay (WTP</a:t>
            </a:r>
            <a:r>
              <a:rPr lang="en-US" sz="2400" dirty="0" smtClean="0"/>
              <a:t>) </a:t>
            </a:r>
            <a:r>
              <a:rPr lang="en-US" sz="2400" dirty="0"/>
              <a:t>using stated preference based contingent valuation (CV) experiment conducted with 400 households in Tanzania</a:t>
            </a:r>
            <a:r>
              <a:rPr lang="en-US" sz="2400" dirty="0" smtClean="0"/>
              <a:t> </a:t>
            </a:r>
          </a:p>
          <a:p>
            <a:r>
              <a:rPr lang="en-US" sz="2400" dirty="0"/>
              <a:t>Most contingent valuation studies in developing countries have focused on consumer preferences (Durand-</a:t>
            </a:r>
            <a:r>
              <a:rPr lang="en-US" sz="2400" dirty="0" err="1"/>
              <a:t>Morat</a:t>
            </a:r>
            <a:r>
              <a:rPr lang="en-US" sz="2400" dirty="0"/>
              <a:t> et. al </a:t>
            </a:r>
            <a:r>
              <a:rPr lang="en-US" sz="2400" dirty="0" smtClean="0"/>
              <a:t>2016) Limited research on </a:t>
            </a:r>
            <a:r>
              <a:rPr lang="en-US" sz="2400" dirty="0"/>
              <a:t>producers’ preferences </a:t>
            </a:r>
            <a:endParaRPr lang="en-US" sz="2400" dirty="0" smtClean="0"/>
          </a:p>
          <a:p>
            <a:pPr marL="114300" indent="0">
              <a:buNone/>
            </a:pPr>
            <a:endParaRPr lang="en-US" sz="2400" dirty="0"/>
          </a:p>
        </p:txBody>
      </p:sp>
    </p:spTree>
    <p:extLst>
      <p:ext uri="{BB962C8B-B14F-4D97-AF65-F5344CB8AC3E}">
        <p14:creationId xmlns:p14="http://schemas.microsoft.com/office/powerpoint/2010/main" val="23583891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47C198E2-3EBB-4273-84A1-D23D84FB3518}" type="slidenum">
              <a:rPr lang="en-US" smtClean="0"/>
              <a:pPr/>
              <a:t>4</a:t>
            </a:fld>
            <a:endParaRPr lang="en-US" dirty="0"/>
          </a:p>
        </p:txBody>
      </p:sp>
      <p:sp>
        <p:nvSpPr>
          <p:cNvPr id="4" name="Text Placeholder 2"/>
          <p:cNvSpPr>
            <a:spLocks noGrp="1"/>
          </p:cNvSpPr>
          <p:nvPr>
            <p:ph type="body" sz="quarter" idx="12"/>
          </p:nvPr>
        </p:nvSpPr>
        <p:spPr>
          <a:xfrm>
            <a:off x="381000" y="1219200"/>
            <a:ext cx="8534400" cy="685800"/>
          </a:xfrm>
        </p:spPr>
        <p:txBody>
          <a:bodyPr/>
          <a:lstStyle/>
          <a:p>
            <a:pPr marL="114300" indent="0">
              <a:buNone/>
            </a:pPr>
            <a:r>
              <a:rPr lang="en-US" b="1" dirty="0" smtClean="0"/>
              <a:t>Introduction and objective</a:t>
            </a:r>
            <a:endParaRPr lang="en-US" b="1" dirty="0"/>
          </a:p>
        </p:txBody>
      </p:sp>
      <p:sp>
        <p:nvSpPr>
          <p:cNvPr id="5" name="Text Placeholder 2"/>
          <p:cNvSpPr>
            <a:spLocks noGrp="1"/>
          </p:cNvSpPr>
          <p:nvPr>
            <p:ph type="body" sz="quarter" idx="12"/>
          </p:nvPr>
        </p:nvSpPr>
        <p:spPr>
          <a:xfrm>
            <a:off x="381000" y="1905000"/>
            <a:ext cx="8534400" cy="4724400"/>
          </a:xfrm>
        </p:spPr>
        <p:txBody>
          <a:bodyPr/>
          <a:lstStyle/>
          <a:p>
            <a:r>
              <a:rPr lang="en-US" sz="2400" dirty="0"/>
              <a:t>WTP is usually defined as the maximum amount that an individual would be willing to pay for a good or service without losing his/her </a:t>
            </a:r>
            <a:r>
              <a:rPr lang="en-US" sz="2400" dirty="0" smtClean="0"/>
              <a:t>utility</a:t>
            </a:r>
          </a:p>
          <a:p>
            <a:r>
              <a:rPr lang="en-US" sz="2400" dirty="0"/>
              <a:t>Since hybrid seed and inorganic fertilizer are marketable goods and the farmers in the area under investigation were exposed to these technologies, stated preference approach by double-bounded CV method appears most appropriate </a:t>
            </a:r>
            <a:endParaRPr lang="en-US" sz="2400" dirty="0" smtClean="0"/>
          </a:p>
          <a:p>
            <a:r>
              <a:rPr lang="en-US" sz="2400" dirty="0" smtClean="0"/>
              <a:t>We follow </a:t>
            </a:r>
            <a:r>
              <a:rPr lang="en-US" sz="2400" dirty="0" err="1" smtClean="0"/>
              <a:t>Hanemann</a:t>
            </a:r>
            <a:r>
              <a:rPr lang="en-US" sz="2400" dirty="0"/>
              <a:t>, Loomis and </a:t>
            </a:r>
            <a:r>
              <a:rPr lang="en-US" sz="2400" dirty="0" err="1"/>
              <a:t>Kanninen</a:t>
            </a:r>
            <a:r>
              <a:rPr lang="en-US" sz="2400" dirty="0"/>
              <a:t> (1991</a:t>
            </a:r>
            <a:r>
              <a:rPr lang="en-US" sz="2400" dirty="0" smtClean="0"/>
              <a:t>) approach, known </a:t>
            </a:r>
            <a:r>
              <a:rPr lang="en-US" sz="2400" dirty="0"/>
              <a:t>as dichotomous CV with follow-up or double-bounded CV</a:t>
            </a:r>
            <a:r>
              <a:rPr lang="en-US" sz="2400" dirty="0" smtClean="0"/>
              <a:t> </a:t>
            </a:r>
          </a:p>
          <a:p>
            <a:pPr marL="114300" indent="0">
              <a:buNone/>
            </a:pPr>
            <a:endParaRPr lang="en-US" sz="2400" dirty="0"/>
          </a:p>
        </p:txBody>
      </p:sp>
    </p:spTree>
    <p:extLst>
      <p:ext uri="{BB962C8B-B14F-4D97-AF65-F5344CB8AC3E}">
        <p14:creationId xmlns:p14="http://schemas.microsoft.com/office/powerpoint/2010/main" val="28028679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685799" y="457200"/>
            <a:ext cx="7772400" cy="838200"/>
          </a:xfrm>
        </p:spPr>
        <p:txBody>
          <a:bodyPr/>
          <a:lstStyle/>
          <a:p>
            <a:r>
              <a:rPr lang="en-US" sz="3200" dirty="0" smtClean="0"/>
              <a:t>Experimental design</a:t>
            </a:r>
            <a:endParaRPr lang="en-US" sz="3200" dirty="0"/>
          </a:p>
        </p:txBody>
      </p:sp>
      <p:pic>
        <p:nvPicPr>
          <p:cNvPr id="4" name="Picture 3"/>
          <p:cNvPicPr>
            <a:picLocks noChangeAspect="1"/>
          </p:cNvPicPr>
          <p:nvPr/>
        </p:nvPicPr>
        <p:blipFill>
          <a:blip r:embed="rId2"/>
          <a:stretch>
            <a:fillRect/>
          </a:stretch>
        </p:blipFill>
        <p:spPr>
          <a:xfrm>
            <a:off x="2895600" y="1066800"/>
            <a:ext cx="3200401" cy="3001706"/>
          </a:xfrm>
          <a:prstGeom prst="rect">
            <a:avLst/>
          </a:prstGeom>
        </p:spPr>
      </p:pic>
      <p:pic>
        <p:nvPicPr>
          <p:cNvPr id="5" name="Picture 4"/>
          <p:cNvPicPr>
            <a:picLocks noChangeAspect="1"/>
          </p:cNvPicPr>
          <p:nvPr/>
        </p:nvPicPr>
        <p:blipFill>
          <a:blip r:embed="rId3"/>
          <a:stretch>
            <a:fillRect/>
          </a:stretch>
        </p:blipFill>
        <p:spPr>
          <a:xfrm>
            <a:off x="2244648" y="4191000"/>
            <a:ext cx="4502303" cy="2562850"/>
          </a:xfrm>
          <a:prstGeom prst="rect">
            <a:avLst/>
          </a:prstGeom>
        </p:spPr>
      </p:pic>
    </p:spTree>
    <p:extLst>
      <p:ext uri="{BB962C8B-B14F-4D97-AF65-F5344CB8AC3E}">
        <p14:creationId xmlns:p14="http://schemas.microsoft.com/office/powerpoint/2010/main" val="33793361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457200" y="762000"/>
            <a:ext cx="7772400" cy="838200"/>
          </a:xfrm>
        </p:spPr>
        <p:txBody>
          <a:bodyPr/>
          <a:lstStyle/>
          <a:p>
            <a:r>
              <a:rPr lang="en-US" sz="2800" dirty="0" smtClean="0"/>
              <a:t>Econometric framework and results</a:t>
            </a:r>
            <a:endParaRPr lang="en-US" sz="2800" dirty="0"/>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465580955"/>
              </p:ext>
            </p:extLst>
          </p:nvPr>
        </p:nvGraphicFramePr>
        <p:xfrm>
          <a:off x="762000" y="1752600"/>
          <a:ext cx="2578608" cy="457200"/>
        </p:xfrm>
        <a:graphic>
          <a:graphicData uri="http://schemas.openxmlformats.org/presentationml/2006/ole">
            <mc:AlternateContent xmlns:mc="http://schemas.openxmlformats.org/markup-compatibility/2006">
              <mc:Choice xmlns:v="urn:schemas-microsoft-com:vml" Requires="v">
                <p:oleObj spid="_x0000_s1047" name="Equation" r:id="rId3" imgW="1346200" imgH="241300" progId="Equation.DSMT4">
                  <p:embed/>
                </p:oleObj>
              </mc:Choice>
              <mc:Fallback>
                <p:oleObj name="Equation" r:id="rId3" imgW="1346200" imgH="2413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1752600"/>
                        <a:ext cx="2578608" cy="457200"/>
                      </a:xfrm>
                      <a:prstGeom prst="rect">
                        <a:avLst/>
                      </a:prstGeom>
                      <a:noFill/>
                    </p:spPr>
                  </p:pic>
                </p:oleObj>
              </mc:Fallback>
            </mc:AlternateContent>
          </a:graphicData>
        </a:graphic>
      </p:graphicFrame>
      <p:sp>
        <p:nvSpPr>
          <p:cNvPr id="5" name="Rectangle 4"/>
          <p:cNvSpPr>
            <a:spLocks noChangeArrowheads="1"/>
          </p:cNvSpPr>
          <p:nvPr/>
        </p:nvSpPr>
        <p:spPr bwMode="auto">
          <a:xfrm>
            <a:off x="1302258" y="2667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1356373511"/>
              </p:ext>
            </p:extLst>
          </p:nvPr>
        </p:nvGraphicFramePr>
        <p:xfrm>
          <a:off x="734291" y="2362199"/>
          <a:ext cx="6352309" cy="1588077"/>
        </p:xfrm>
        <a:graphic>
          <a:graphicData uri="http://schemas.openxmlformats.org/presentationml/2006/ole">
            <mc:AlternateContent xmlns:mc="http://schemas.openxmlformats.org/markup-compatibility/2006">
              <mc:Choice xmlns:v="urn:schemas-microsoft-com:vml" Requires="v">
                <p:oleObj spid="_x0000_s1048" name="Equation" r:id="rId5" imgW="4076700" imgH="1016000" progId="Equation.DSMT4">
                  <p:embed/>
                </p:oleObj>
              </mc:Choice>
              <mc:Fallback>
                <p:oleObj name="Equation" r:id="rId5" imgW="4076700" imgH="10160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4291" y="2362199"/>
                        <a:ext cx="6352309" cy="1588077"/>
                      </a:xfrm>
                      <a:prstGeom prst="rect">
                        <a:avLst/>
                      </a:prstGeom>
                      <a:noFill/>
                    </p:spPr>
                  </p:pic>
                </p:oleObj>
              </mc:Fallback>
            </mc:AlternateContent>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333560237"/>
              </p:ext>
            </p:extLst>
          </p:nvPr>
        </p:nvGraphicFramePr>
        <p:xfrm>
          <a:off x="1814512" y="4301620"/>
          <a:ext cx="5729288" cy="2064760"/>
        </p:xfrm>
        <a:graphic>
          <a:graphicData uri="http://schemas.openxmlformats.org/drawingml/2006/table">
            <a:tbl>
              <a:tblPr firstRow="1" firstCol="1" bandRow="1"/>
              <a:tblGrid>
                <a:gridCol w="3034691"/>
                <a:gridCol w="1273175"/>
                <a:gridCol w="1421422"/>
              </a:tblGrid>
              <a:tr h="357675">
                <a:tc>
                  <a:txBody>
                    <a:bodyPr/>
                    <a:lstStyle/>
                    <a:p>
                      <a:pPr marL="0" marR="0">
                        <a:lnSpc>
                          <a:spcPct val="107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Variables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Estimates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Standard error</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357675">
                <a:tc>
                  <a:txBody>
                    <a:bodyPr/>
                    <a:lstStyle/>
                    <a:p>
                      <a:pPr marL="0" marR="0">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Mean WTP for fertilizer</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28575" cap="flat" cmpd="dbl"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27277.08*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28575" cap="flat" cmpd="dbl"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1362.98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28575" cap="flat" cmpd="dbl" algn="ctr">
                      <a:solidFill>
                        <a:srgbClr val="000000"/>
                      </a:solidFill>
                      <a:prstDash val="solid"/>
                      <a:round/>
                      <a:headEnd type="none" w="med" len="med"/>
                      <a:tailEnd type="none" w="med" len="med"/>
                    </a:lnT>
                    <a:lnB>
                      <a:noFill/>
                    </a:lnB>
                  </a:tcPr>
                </a:tc>
              </a:tr>
              <a:tr h="341417">
                <a:tc>
                  <a:txBody>
                    <a:bodyPr/>
                    <a:lstStyle/>
                    <a:p>
                      <a:pPr marL="0" marR="0">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Sigma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24779.03*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1305.24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r>
              <a:tr h="341417">
                <a:tc>
                  <a:txBody>
                    <a:bodyPr/>
                    <a:lstStyle/>
                    <a:p>
                      <a:pPr marL="0" marR="0">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Mean WTP for hybrid maize seed</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12933.26*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259.48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r>
              <a:tr h="341417">
                <a:tc>
                  <a:txBody>
                    <a:bodyPr/>
                    <a:lstStyle/>
                    <a:p>
                      <a:pPr marL="0" marR="0">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Sigma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4511.65*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223.19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r>
              <a:tr h="325159">
                <a:tc gridSpan="3">
                  <a:txBody>
                    <a:bodyPr/>
                    <a:lstStyle/>
                    <a:p>
                      <a:pPr marL="0" marR="0">
                        <a:lnSpc>
                          <a:spcPct val="107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Indicates statistical significance at 99% confidence level</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1926677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914841" y="292624"/>
            <a:ext cx="7772400" cy="838200"/>
          </a:xfrm>
        </p:spPr>
        <p:txBody>
          <a:bodyPr/>
          <a:lstStyle/>
          <a:p>
            <a:r>
              <a:rPr lang="en-US" sz="3200" dirty="0" smtClean="0"/>
              <a:t>Empirical results</a:t>
            </a:r>
            <a:endParaRPr lang="en-US" sz="3200" dirty="0"/>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a:spLocks noChangeArrowheads="1"/>
          </p:cNvSpPr>
          <p:nvPr/>
        </p:nvSpPr>
        <p:spPr bwMode="auto">
          <a:xfrm>
            <a:off x="1302258" y="2667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8" name="Picture 7"/>
          <p:cNvPicPr>
            <a:picLocks noChangeAspect="1"/>
          </p:cNvPicPr>
          <p:nvPr/>
        </p:nvPicPr>
        <p:blipFill>
          <a:blip r:embed="rId2"/>
          <a:stretch>
            <a:fillRect/>
          </a:stretch>
        </p:blipFill>
        <p:spPr>
          <a:xfrm>
            <a:off x="1676400" y="1130824"/>
            <a:ext cx="6249282" cy="5727176"/>
          </a:xfrm>
          <a:prstGeom prst="rect">
            <a:avLst/>
          </a:prstGeom>
        </p:spPr>
      </p:pic>
    </p:spTree>
    <p:extLst>
      <p:ext uri="{BB962C8B-B14F-4D97-AF65-F5344CB8AC3E}">
        <p14:creationId xmlns:p14="http://schemas.microsoft.com/office/powerpoint/2010/main" val="21839845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47C198E2-3EBB-4273-84A1-D23D84FB3518}" type="slidenum">
              <a:rPr lang="en-US" smtClean="0"/>
              <a:pPr/>
              <a:t>8</a:t>
            </a:fld>
            <a:endParaRPr lang="en-US" dirty="0"/>
          </a:p>
        </p:txBody>
      </p:sp>
      <p:sp>
        <p:nvSpPr>
          <p:cNvPr id="4" name="Text Placeholder 2"/>
          <p:cNvSpPr>
            <a:spLocks noGrp="1"/>
          </p:cNvSpPr>
          <p:nvPr>
            <p:ph type="body" sz="quarter" idx="12"/>
          </p:nvPr>
        </p:nvSpPr>
        <p:spPr>
          <a:xfrm>
            <a:off x="381000" y="1219200"/>
            <a:ext cx="8534400" cy="685800"/>
          </a:xfrm>
        </p:spPr>
        <p:txBody>
          <a:bodyPr/>
          <a:lstStyle/>
          <a:p>
            <a:pPr marL="114300" indent="0">
              <a:buNone/>
            </a:pPr>
            <a:r>
              <a:rPr lang="en-US" b="1" dirty="0" smtClean="0"/>
              <a:t>Concluding </a:t>
            </a:r>
            <a:r>
              <a:rPr lang="en-US" b="1" dirty="0"/>
              <a:t>comments </a:t>
            </a:r>
          </a:p>
        </p:txBody>
      </p:sp>
      <p:sp>
        <p:nvSpPr>
          <p:cNvPr id="5" name="Text Placeholder 2"/>
          <p:cNvSpPr>
            <a:spLocks noGrp="1"/>
          </p:cNvSpPr>
          <p:nvPr>
            <p:ph type="body" sz="quarter" idx="12"/>
          </p:nvPr>
        </p:nvSpPr>
        <p:spPr>
          <a:xfrm>
            <a:off x="381000" y="1905000"/>
            <a:ext cx="8534400" cy="4724400"/>
          </a:xfrm>
        </p:spPr>
        <p:txBody>
          <a:bodyPr/>
          <a:lstStyle/>
          <a:p>
            <a:r>
              <a:rPr lang="en-US" sz="2400" dirty="0"/>
              <a:t>The average WTP is found to be 61.6% higher for hybrid maize seed and 14.7% lower for inorganic fertilizer compared to their average market prices locally available in 2013 </a:t>
            </a:r>
            <a:endParaRPr lang="en-US" sz="2400" dirty="0" smtClean="0"/>
          </a:p>
          <a:p>
            <a:r>
              <a:rPr lang="en-US" sz="2400" dirty="0"/>
              <a:t>Education of household head, maize productivity and extension services are found to influence farmers</a:t>
            </a:r>
            <a:r>
              <a:rPr lang="en-US" sz="2400" dirty="0" smtClean="0"/>
              <a:t>’ WTP positively, </a:t>
            </a:r>
            <a:r>
              <a:rPr lang="en-US" sz="2400" dirty="0"/>
              <a:t>whereas farmers risk aversion preferences and distance to nearest supply market have a significant negative influence</a:t>
            </a:r>
            <a:r>
              <a:rPr lang="en-US" sz="2400" dirty="0" smtClean="0"/>
              <a:t> </a:t>
            </a:r>
          </a:p>
          <a:p>
            <a:r>
              <a:rPr lang="en-US" sz="2400" dirty="0"/>
              <a:t>Considering the finding that farmers risk preferences influence WTP negatively, it would be important policy recommendation to introduce agricultural insurance or other risk mitigating instruments to boosting farmers demand for improved agricultural </a:t>
            </a:r>
            <a:r>
              <a:rPr lang="en-US" sz="2400" dirty="0" smtClean="0"/>
              <a:t>technologies </a:t>
            </a:r>
            <a:endParaRPr lang="en-US" sz="2400" dirty="0"/>
          </a:p>
        </p:txBody>
      </p:sp>
    </p:spTree>
    <p:extLst>
      <p:ext uri="{BB962C8B-B14F-4D97-AF65-F5344CB8AC3E}">
        <p14:creationId xmlns:p14="http://schemas.microsoft.com/office/powerpoint/2010/main" val="23842787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2" id="{F2CDDABB-6079-4B58-BA01-38B248FFE8FF}" vid="{D4AFA8C6-0D9F-4951-805A-C34A26834B15}"/>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2" id="{F2CDDABB-6079-4B58-BA01-38B248FFE8FF}" vid="{713B4339-D59B-4FCE-A246-FB3D4F81767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3365</TotalTime>
  <Words>378</Words>
  <Application>Microsoft Office PowerPoint</Application>
  <PresentationFormat>On-screen Show (4:3)</PresentationFormat>
  <Paragraphs>48</Paragraphs>
  <Slides>8</Slides>
  <Notes>1</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8</vt:i4>
      </vt:variant>
    </vt:vector>
  </HeadingPairs>
  <TitlesOfParts>
    <vt:vector size="16" baseType="lpstr">
      <vt:lpstr>Arial</vt:lpstr>
      <vt:lpstr>Calibri</vt:lpstr>
      <vt:lpstr>Gill Sans</vt:lpstr>
      <vt:lpstr>Times New Roman</vt:lpstr>
      <vt:lpstr>Wingdings</vt:lpstr>
      <vt:lpstr>Africa RISING presentation_template</vt:lpstr>
      <vt:lpstr>1_Custom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IFPRI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Roberts, Cleophelia (IFPRI)</dc:creator>
  <cp:lastModifiedBy>AShee</cp:lastModifiedBy>
  <cp:revision>126</cp:revision>
  <cp:lastPrinted>2011-10-06T11:45:23Z</cp:lastPrinted>
  <dcterms:created xsi:type="dcterms:W3CDTF">2014-10-08T17:30:25Z</dcterms:created>
  <dcterms:modified xsi:type="dcterms:W3CDTF">2016-07-01T05:01:27Z</dcterms:modified>
</cp:coreProperties>
</file>